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Ενότητα 1: Το πρώτο πρόγραμμα σε C++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Hello World! με χρήση της βιβλιοθήκης iostream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📖 getline για κείμενο με κενά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5806440" cy="313817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800">
                <a:latin typeface="Courier New" panose="02070309020205020404"/>
              </a:rPr>
              <a:t>#include &lt;iostream&gt;
#include &lt;string&gt;
using namespace std;
int main() {
    </a:t>
            </a:r>
            <a:r>
              <a:rPr lang="en-US" altLang="en-US" sz="1800">
                <a:latin typeface="Courier New" panose="02070309020205020404"/>
              </a:rPr>
              <a:t>string name;</a:t>
            </a:r>
            <a:endParaRPr lang="en-US" altLang="en-US" sz="1800">
              <a:latin typeface="Courier New" panose="02070309020205020404"/>
            </a:endParaRPr>
          </a:p>
          <a:p>
            <a:pPr algn="l"/>
            <a:r>
              <a:rPr lang="en-US" altLang="en-US" sz="1800">
                <a:latin typeface="Courier New" panose="02070309020205020404"/>
              </a:rPr>
              <a:t>    cout &lt;&lt; "What's your name?: ";</a:t>
            </a:r>
            <a:endParaRPr lang="en-US" altLang="en-US" sz="1800">
              <a:latin typeface="Courier New" panose="02070309020205020404"/>
            </a:endParaRPr>
          </a:p>
          <a:p>
            <a:pPr algn="l"/>
            <a:r>
              <a:rPr lang="en-US" altLang="en-US" sz="1800">
                <a:latin typeface="Courier New" panose="02070309020205020404"/>
              </a:rPr>
              <a:t>    getline(cin, name);</a:t>
            </a:r>
            <a:endParaRPr lang="en-US" altLang="en-US" sz="1800">
              <a:latin typeface="Courier New" panose="02070309020205020404"/>
            </a:endParaRPr>
          </a:p>
          <a:p>
            <a:pPr algn="l"/>
            <a:r>
              <a:rPr lang="en-US" altLang="en-US" sz="1800">
                <a:latin typeface="Courier New" panose="02070309020205020404"/>
              </a:rPr>
              <a:t>    cout &lt;&lt; "Welcome, " &lt;&lt; name &lt;&lt; "!\n";</a:t>
            </a:r>
            <a:r>
              <a:rPr sz="1800">
                <a:latin typeface="Courier New" panose="02070309020205020404"/>
              </a:rPr>
              <a:t>
    return 0;
}</a:t>
            </a:r>
            <a:endParaRPr sz="1800">
              <a:latin typeface="Courier New" panose="020703090202050204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Σύνοψη: '\n' vs endl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18715"/>
            <a:ext cx="8229600" cy="2679700"/>
          </a:xfrm>
        </p:spPr>
        <p:txBody>
          <a:bodyPr/>
          <a:lstStyle/>
          <a:p>
            <a:pPr marL="0" indent="0">
              <a:buNone/>
            </a:pPr>
            <a:r>
              <a:rPr sz="2800"/>
              <a:t>• '\n': νέα γραμμή, χωρίς </a:t>
            </a:r>
            <a:r>
              <a:rPr sz="2800">
                <a:solidFill>
                  <a:srgbClr val="FF0000"/>
                </a:solidFill>
              </a:rPr>
              <a:t>flush </a:t>
            </a:r>
            <a:r>
              <a:rPr sz="2800"/>
              <a:t>→ πιο γρήγορο</a:t>
            </a:r>
            <a:endParaRPr sz="2800"/>
          </a:p>
          <a:p>
            <a:pPr marL="0" indent="0">
              <a:buNone/>
            </a:pPr>
            <a:endParaRPr sz="2800"/>
          </a:p>
          <a:p>
            <a:pPr marL="0" indent="0">
              <a:buNone/>
            </a:pPr>
            <a:r>
              <a:rPr sz="2800"/>
              <a:t>• endl: νέα γραμμή + </a:t>
            </a:r>
            <a:r>
              <a:rPr sz="2800">
                <a:solidFill>
                  <a:srgbClr val="FF0000"/>
                </a:solidFill>
              </a:rPr>
              <a:t>flush </a:t>
            </a:r>
            <a:r>
              <a:rPr sz="2800"/>
              <a:t>→ όταν θες και τα δύο</a:t>
            </a:r>
            <a:br>
              <a:rPr sz="2800"/>
            </a:br>
            <a:endParaRPr sz="2400"/>
          </a:p>
          <a:p>
            <a:pPr marL="0" indent="0">
              <a:buNone/>
            </a:pP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📖 Θεωρία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Το πρώτο πρόγραμμα σε κάθε γλώσσα προγραμματισμού είναι το Hello World! </a:t>
            </a:r>
          </a:p>
          <a:p>
            <a:pPr marL="0" indent="0">
              <a:buNone/>
            </a:pPr>
            <a:r>
              <a:t>Στην C++:</a:t>
            </a:r>
          </a:p>
          <a:p>
            <a:r>
              <a:t>Γνωρίζουμε τη βασική δομή ενός προγράμματος.</a:t>
            </a:r>
          </a:p>
          <a:p>
            <a:r>
              <a:t>Κατανοούμε τη σημασία της βιβλιοθήκης iostream.</a:t>
            </a:r>
          </a:p>
          <a:p>
            <a:r>
              <a:t>Εξοικειωνόμαστε με την εντολή εξόδου cout.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🔑 Σημεία Προγράμματος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#include &lt;iostream&gt; → Συμπερίληψη βιβλιοθήκης εισόδου/εξόδου.</a:t>
            </a:r>
          </a:p>
          <a:p>
            <a:r>
              <a:t>using namespace std; → Επιτρέπει χρήση cout χωρίς std::.</a:t>
            </a:r>
          </a:p>
          <a:p>
            <a:r>
              <a:t>int main() → Κύρια συνάρτηση εκτέλεσης.</a:t>
            </a:r>
          </a:p>
          <a:p>
            <a:r>
              <a:t>cout &lt;&lt; "Hello World!"; → Εκτύπωση στην οθόνη.</a:t>
            </a:r>
          </a:p>
          <a:p>
            <a:r>
              <a:t>return 0; → Επιτυχής τερματισμός.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💻 Παράδειγμα Κώδικα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8107680" cy="255333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latin typeface="Courier New" panose="02070309020205020404"/>
              </a:rPr>
              <a:t>#include &lt;iostream&gt;   // Βιβλιοθήκη εισόδου/εξόδου
using namespace std;  // Χρήση του namespace std
int main() {
    cout &lt;&lt; "Hello World!";  // Εκτυπώνει στην οθόνη
    return 0;                // Επιτυχής τερματισμός
}</a:t>
            </a:r>
            <a:endParaRPr sz="2000">
              <a:latin typeface="Courier New" panose="020703090202050204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📌 Εκτέλεση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Αποθηκεύουμε το αρχείο ως hello.cpp.</a:t>
            </a:r>
          </a:p>
          <a:p>
            <a:r>
              <a:rPr lang="el-GR"/>
              <a:t>Το τρέχουμε μέσω του </a:t>
            </a:r>
            <a:r>
              <a:rPr lang="en-US"/>
              <a:t>IDE</a:t>
            </a:r>
            <a:endParaRPr lang="en-US"/>
          </a:p>
          <a:p>
            <a:r>
              <a:t>Αποτέλεσμα στην οθόνη: Hello World!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Ενότητα 2: Είσοδος &amp; Έξοδος με cout και cin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Παραδείγματα και καλή πρακτική με νέα γραμμή (\n), endl και flush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💻 cout (βασικά)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7955280" cy="28613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latin typeface="Courier New" panose="02070309020205020404"/>
              </a:rPr>
              <a:t>#include &lt;iostream&gt;
using namespace std;
int main() {
    cout &lt;&lt; "Hello World!\n";
    int age = 20;
    cout &lt;&lt; "Η ηλικία είναι: " &lt;&lt; age &lt;&lt; " έτη.\n";
    return 0;
}</a:t>
            </a:r>
            <a:endParaRPr sz="2000">
              <a:latin typeface="Courier New" panose="020703090202050204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⌨️ cin (είσοδος + prompt)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6903720" cy="28613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800">
                <a:latin typeface="Courier New" panose="02070309020205020404"/>
              </a:rPr>
              <a:t>#include &lt;iostream&gt;
using namespace std;
int main() {
   </a:t>
            </a:r>
            <a:r>
              <a:rPr lang="en-US" altLang="en-US" sz="1800">
                <a:latin typeface="Courier New" panose="02070309020205020404"/>
              </a:rPr>
              <a:t> int age;</a:t>
            </a:r>
            <a:endParaRPr lang="en-US" altLang="en-US" sz="1800">
              <a:latin typeface="Courier New" panose="02070309020205020404"/>
            </a:endParaRPr>
          </a:p>
          <a:p>
            <a:pPr algn="l"/>
            <a:r>
              <a:rPr lang="en-US" altLang="en-US" sz="1800">
                <a:latin typeface="Courier New" panose="02070309020205020404"/>
              </a:rPr>
              <a:t>    cout &lt;&lt; "Give your age: "; </a:t>
            </a:r>
            <a:endParaRPr lang="en-US" altLang="en-US" sz="1800">
              <a:latin typeface="Courier New" panose="02070309020205020404"/>
            </a:endParaRPr>
          </a:p>
          <a:p>
            <a:pPr algn="l"/>
            <a:r>
              <a:rPr lang="en-US" altLang="en-US" sz="1800">
                <a:latin typeface="Courier New" panose="02070309020205020404"/>
              </a:rPr>
              <a:t>    cin &gt;&gt; age;</a:t>
            </a:r>
            <a:endParaRPr lang="en-US" altLang="en-US" sz="1800">
              <a:latin typeface="Courier New" panose="02070309020205020404"/>
            </a:endParaRPr>
          </a:p>
          <a:p>
            <a:pPr algn="l"/>
            <a:r>
              <a:rPr lang="en-US" altLang="en-US" sz="1800">
                <a:latin typeface="Courier New" panose="02070309020205020404"/>
              </a:rPr>
              <a:t>    cout &lt;&lt; "You are: " &lt;&lt; age &lt;&lt; " years old\n";</a:t>
            </a:r>
            <a:r>
              <a:rPr sz="1800">
                <a:latin typeface="Courier New" panose="02070309020205020404"/>
              </a:rPr>
              <a:t>
    return 0;
}</a:t>
            </a:r>
            <a:endParaRPr sz="1800">
              <a:latin typeface="Courier New" panose="020703090202050204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⌨️ cin με πολλές τιμές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6903720" cy="28613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latin typeface="Courier New" panose="02070309020205020404"/>
              </a:rPr>
              <a:t>#include &lt;iostream&gt;
using namespace std;
int main() {
    int a, b;
    cout &lt;&lt; "</a:t>
            </a:r>
            <a:r>
              <a:rPr lang="en-US" sz="1800">
                <a:latin typeface="Courier New" panose="02070309020205020404"/>
              </a:rPr>
              <a:t>Give two integers</a:t>
            </a:r>
            <a:r>
              <a:rPr sz="1800">
                <a:latin typeface="Courier New" panose="02070309020205020404"/>
              </a:rPr>
              <a:t>: "; // prompt
    cin &gt;&gt; a &gt;&gt; b;
    cout &lt;&lt; "</a:t>
            </a:r>
            <a:r>
              <a:rPr lang="en-US" sz="1800">
                <a:latin typeface="Courier New" panose="02070309020205020404"/>
              </a:rPr>
              <a:t>Sum equals to</a:t>
            </a:r>
            <a:r>
              <a:rPr sz="1800">
                <a:latin typeface="Courier New" panose="02070309020205020404"/>
              </a:rPr>
              <a:t>: " &lt;&lt; (a + b) &lt;&lt; '\n';
    return 0;
}</a:t>
            </a:r>
            <a:endParaRPr sz="1800">
              <a:latin typeface="Courier New" panose="020703090202050204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1976</Words>
  <Application>WPS Presentation</Application>
  <PresentationFormat>On-screen Show (4:3)</PresentationFormat>
  <Paragraphs>63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0" baseType="lpstr">
      <vt:lpstr>Arial</vt:lpstr>
      <vt:lpstr>SimSun</vt:lpstr>
      <vt:lpstr>Wingdings</vt:lpstr>
      <vt:lpstr>Arial</vt:lpstr>
      <vt:lpstr>Courier New</vt:lpstr>
      <vt:lpstr>Calibri</vt:lpstr>
      <vt:lpstr>Microsoft YaHei</vt:lpstr>
      <vt:lpstr>Arial Unicode MS</vt:lpstr>
      <vt:lpstr>Office Theme</vt:lpstr>
      <vt:lpstr>Ενότητα 1: Το πρώτο πρόγραμμα σε C++</vt:lpstr>
      <vt:lpstr>📖 Θεωρία</vt:lpstr>
      <vt:lpstr>🔑 Σημεία Προγράμματος</vt:lpstr>
      <vt:lpstr>💻 Παράδειγμα Κώδικα</vt:lpstr>
      <vt:lpstr>📌 Εκτέλεση</vt:lpstr>
      <vt:lpstr>Ενότητα 2: Είσοδος &amp; Έξοδος με cout και cin</vt:lpstr>
      <vt:lpstr>💻 cout (βασικά)</vt:lpstr>
      <vt:lpstr>⌨️ cin (είσοδος + prompt)</vt:lpstr>
      <vt:lpstr>⌨️ cin με πολλές τιμές</vt:lpstr>
      <vt:lpstr>📖 getline για κείμενο με κενά</vt:lpstr>
      <vt:lpstr>Σύνοψη: '\n' vs endl vs flush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Lefteris Moussiades</cp:lastModifiedBy>
  <cp:revision>5</cp:revision>
  <dcterms:created xsi:type="dcterms:W3CDTF">2013-01-27T09:14:00Z</dcterms:created>
  <dcterms:modified xsi:type="dcterms:W3CDTF">2025-10-08T04:43:10Z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87A44ACAA9F940E9AF05C4CBA3C1703E_13</vt:lpwstr>
  </property>
  <property fmtid="{D5CDD505-2E9C-101B-9397-08002B2CF9AE}" pid="3" name="KSOProductBuildVer">
    <vt:lpwstr>1033-12.2.0.22549</vt:lpwstr>
  </property>
</Properties>
</file>