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-763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7468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3157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750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790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1732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9473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7506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0017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8839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817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986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7200757-C06A-4291-8055-07CAA9350E85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F2D700D-C5FE-4D8A-B41A-77418996D9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72514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obe.com/tiobe-inde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racclaim.com/badges/f8ad56d8-8c80-4f73-9f78-3d0f21bf369f/public_url" TargetMode="External"/><Relationship Id="rId2" Type="http://schemas.openxmlformats.org/officeDocument/2006/relationships/hyperlink" Target="https://www.linkedin.com/jobs/java-developer-job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Java PROGRAMMING LANGUAGE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538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platform mobile apps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2926080"/>
            <a:ext cx="9784080" cy="1755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Με την τεχνολογία </a:t>
            </a:r>
            <a:r>
              <a:rPr lang="en-US" sz="2800" dirty="0" smtClean="0"/>
              <a:t>Gluon </a:t>
            </a:r>
            <a:r>
              <a:rPr lang="el-GR" sz="2800" dirty="0" smtClean="0"/>
              <a:t>αναπτύσσεται </a:t>
            </a:r>
            <a:r>
              <a:rPr lang="en-US" sz="2800" dirty="0" smtClean="0"/>
              <a:t>Java apps </a:t>
            </a:r>
            <a:r>
              <a:rPr lang="el-GR" sz="2800" dirty="0" smtClean="0"/>
              <a:t>που μεταφράζονται αυτόματα σε </a:t>
            </a:r>
            <a:r>
              <a:rPr lang="en-US" sz="2800" dirty="0" smtClean="0"/>
              <a:t>Android </a:t>
            </a:r>
            <a:r>
              <a:rPr lang="el-GR" sz="2800" dirty="0" smtClean="0"/>
              <a:t>και </a:t>
            </a:r>
            <a:r>
              <a:rPr lang="en-US" sz="2800" dirty="0" err="1" smtClean="0"/>
              <a:t>iOs</a:t>
            </a:r>
            <a:r>
              <a:rPr lang="en-US" sz="2800" dirty="0" smtClean="0"/>
              <a:t>. </a:t>
            </a:r>
            <a:r>
              <a:rPr lang="el-GR" sz="2800" dirty="0" smtClean="0"/>
              <a:t>Στο </a:t>
            </a:r>
            <a:r>
              <a:rPr lang="en-US" sz="2800" dirty="0" err="1" smtClean="0"/>
              <a:t>iOs</a:t>
            </a:r>
            <a:r>
              <a:rPr lang="en-US" sz="2800" dirty="0" smtClean="0"/>
              <a:t> </a:t>
            </a:r>
            <a:r>
              <a:rPr lang="el-GR" sz="2800" dirty="0" smtClean="0"/>
              <a:t>μπορείτε να δείτε και να επέμβετε στον παραγόμενο κώδικα </a:t>
            </a:r>
            <a:r>
              <a:rPr lang="en-US" sz="2800" dirty="0" smtClean="0"/>
              <a:t>C objective.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3826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Nets and multiprocessing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2770632"/>
            <a:ext cx="9784080" cy="3063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smtClean="0"/>
              <a:t>Η </a:t>
            </a:r>
            <a:r>
              <a:rPr lang="en-US" sz="3200" dirty="0" smtClean="0"/>
              <a:t>Java </a:t>
            </a:r>
            <a:r>
              <a:rPr lang="el-GR" sz="3200" dirty="0" smtClean="0"/>
              <a:t>σχεδιάστηκε από την αρχή ως γλώσσα προγραμματισμού δικτύων</a:t>
            </a:r>
          </a:p>
          <a:p>
            <a:pPr marL="0" indent="0">
              <a:buNone/>
            </a:pPr>
            <a:r>
              <a:rPr lang="el-GR" sz="3200" dirty="0" smtClean="0"/>
              <a:t>Η </a:t>
            </a:r>
            <a:r>
              <a:rPr lang="en-US" sz="3200" dirty="0" smtClean="0"/>
              <a:t>Java </a:t>
            </a:r>
            <a:r>
              <a:rPr lang="el-GR" sz="3200" dirty="0" smtClean="0"/>
              <a:t>σχεδιάστηκε από την αρχή ως γλώσσα περιβάλλοντος πολυεπεξεργασίας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27743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Taxythta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2770632"/>
            <a:ext cx="9784080" cy="344728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Το ταχύτερο ολοκληρωμένο πλαίσιο ανάπτυξης εφαρμογών</a:t>
            </a:r>
          </a:p>
          <a:p>
            <a:r>
              <a:rPr lang="el-GR" sz="2800" dirty="0" smtClean="0"/>
              <a:t>Προσεγγίζει και πολλές φορές ξεπερνάει την ταχύτητα της </a:t>
            </a:r>
            <a:r>
              <a:rPr lang="en-US" sz="2800" dirty="0" smtClean="0"/>
              <a:t>C/C++</a:t>
            </a:r>
          </a:p>
          <a:p>
            <a:r>
              <a:rPr lang="en-US" sz="2800" dirty="0" smtClean="0"/>
              <a:t>Early binding vs Late binding (Python, JavaScript,</a:t>
            </a:r>
            <a:r>
              <a:rPr lang="el-GR" sz="2800" dirty="0" smtClean="0"/>
              <a:t> </a:t>
            </a:r>
            <a:r>
              <a:rPr lang="el-GR" sz="2800" dirty="0" err="1" smtClean="0"/>
              <a:t>κά</a:t>
            </a:r>
            <a:r>
              <a:rPr lang="el-GR" sz="2800" dirty="0" smtClean="0"/>
              <a:t>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7656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υποστηριξη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3154680"/>
            <a:ext cx="9784080" cy="167335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Oracle</a:t>
            </a:r>
          </a:p>
          <a:p>
            <a:pPr algn="ctr"/>
            <a:r>
              <a:rPr lang="en-US" sz="3600" dirty="0" smtClean="0"/>
              <a:t>Google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xmlns="" val="135844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</a:t>
            </a:r>
            <a:r>
              <a:rPr lang="en-US" dirty="0"/>
              <a:t>compatibility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77239" y="3145536"/>
            <a:ext cx="9784080" cy="1709928"/>
          </a:xfrm>
        </p:spPr>
        <p:txBody>
          <a:bodyPr>
            <a:noAutofit/>
          </a:bodyPr>
          <a:lstStyle/>
          <a:p>
            <a:r>
              <a:rPr lang="el-GR" sz="3600" dirty="0"/>
              <a:t>Κάθε έκδοση της </a:t>
            </a:r>
            <a:r>
              <a:rPr lang="el-GR" sz="3600" dirty="0" err="1"/>
              <a:t>java</a:t>
            </a:r>
            <a:r>
              <a:rPr lang="el-GR" sz="3600" dirty="0"/>
              <a:t> είναι συμβατή με όλες τις </a:t>
            </a:r>
            <a:r>
              <a:rPr lang="el-GR" sz="3600" dirty="0" smtClean="0"/>
              <a:t>προηγούμενες</a:t>
            </a:r>
            <a:endParaRPr lang="en-US" sz="3600" dirty="0" smtClean="0"/>
          </a:p>
          <a:p>
            <a:r>
              <a:rPr lang="el-GR" sz="3600" dirty="0" smtClean="0"/>
              <a:t>Εξαιρετικά σημαντικό χαρακτηριστικό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xmlns="" val="275329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22375" y="2606040"/>
            <a:ext cx="9784080" cy="3785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smtClean="0"/>
              <a:t>Η </a:t>
            </a:r>
            <a:r>
              <a:rPr lang="el-GR" sz="3200" dirty="0" err="1"/>
              <a:t>Java</a:t>
            </a:r>
            <a:r>
              <a:rPr lang="el-GR" sz="3200" dirty="0"/>
              <a:t> είναι πλήρως </a:t>
            </a:r>
            <a:r>
              <a:rPr lang="el-GR" sz="3200" dirty="0" err="1"/>
              <a:t>open</a:t>
            </a:r>
            <a:r>
              <a:rPr lang="el-GR" sz="3200" dirty="0"/>
              <a:t> </a:t>
            </a:r>
            <a:r>
              <a:rPr lang="el-GR" sz="3200" dirty="0" err="1"/>
              <a:t>source</a:t>
            </a:r>
            <a:r>
              <a:rPr lang="el-GR" sz="3200" dirty="0"/>
              <a:t> </a:t>
            </a:r>
            <a:r>
              <a:rPr lang="el-GR" sz="3200" dirty="0" err="1"/>
              <a:t>απο</a:t>
            </a:r>
            <a:r>
              <a:rPr lang="el-GR" sz="3200" dirty="0"/>
              <a:t> το 2007. Όλα αυτά τα χρόνια έχουν αναπτυχθεί </a:t>
            </a:r>
            <a:r>
              <a:rPr lang="el-GR" sz="3200" dirty="0" err="1"/>
              <a:t>open-source</a:t>
            </a:r>
            <a:r>
              <a:rPr lang="el-GR" sz="3200" dirty="0"/>
              <a:t> βιβλιοθήκες σχεδόν για οτιδήποτε μπορεί να φανταστεί κανείς. Για παράδειγμα, αν κάποιος θελήσει να αναπτύξει μια εφαρμογή OCR, μπορεί εύκολα να βρει αξιόπιστο API για OCR. Αντίστοιχες βιβλιοθήκες σε C# κοστίζουν μερικές χιλιάδες Ευρώ ενώ σε C </a:t>
            </a:r>
            <a:r>
              <a:rPr lang="el-GR" sz="3200" dirty="0" err="1"/>
              <a:t>Objective</a:t>
            </a:r>
            <a:r>
              <a:rPr lang="el-GR" sz="3200" dirty="0"/>
              <a:t> </a:t>
            </a:r>
            <a:r>
              <a:rPr lang="el-GR" sz="3200" dirty="0" smtClean="0"/>
              <a:t>κοστίζουν </a:t>
            </a:r>
            <a:r>
              <a:rPr lang="el-GR" sz="3200" dirty="0"/>
              <a:t>αρκετές χιλιάδες.</a:t>
            </a:r>
          </a:p>
        </p:txBody>
      </p:sp>
    </p:spTree>
    <p:extLst>
      <p:ext uri="{BB962C8B-B14F-4D97-AF65-F5344CB8AC3E}">
        <p14:creationId xmlns:p14="http://schemas.microsoft.com/office/powerpoint/2010/main" xmlns="" val="1328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Δημοφιλεια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9202" y="3108960"/>
            <a:ext cx="9111513" cy="2194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dirty="0"/>
              <a:t>Η </a:t>
            </a:r>
            <a:r>
              <a:rPr lang="en-US" sz="2800" dirty="0"/>
              <a:t>Java </a:t>
            </a:r>
            <a:r>
              <a:rPr lang="el-GR" sz="2800" dirty="0"/>
              <a:t>είναι η δημοφιλέστερη γλώσσα προγραμματισμού </a:t>
            </a:r>
            <a:r>
              <a:rPr lang="el-GR" sz="2800" dirty="0" smtClean="0"/>
              <a:t>παγκοσμίως</a:t>
            </a:r>
            <a:r>
              <a:rPr lang="en-US" sz="2800" dirty="0" smtClean="0"/>
              <a:t> </a:t>
            </a:r>
            <a:r>
              <a:rPr lang="el-GR" sz="2800" dirty="0" smtClean="0"/>
              <a:t>με βάση τον </a:t>
            </a:r>
            <a:r>
              <a:rPr lang="da-DK" sz="2800" dirty="0" smtClean="0"/>
              <a:t>TIOBE Index</a:t>
            </a:r>
            <a:r>
              <a:rPr lang="el-GR" sz="2800" dirty="0" smtClean="0"/>
              <a:t> </a:t>
            </a:r>
            <a:r>
              <a:rPr lang="en-US" sz="2800" dirty="0" smtClean="0">
                <a:latin typeface="Arial Black" panose="020B0A04020102020204" pitchFamily="34" charset="0"/>
                <a:hlinkClick r:id="rId2"/>
              </a:rPr>
              <a:t>(</a:t>
            </a:r>
            <a:r>
              <a:rPr lang="en-US" sz="2800" dirty="0" err="1" smtClean="0">
                <a:latin typeface="Arial Black" panose="020B0A04020102020204" pitchFamily="34" charset="0"/>
                <a:hlinkClick r:id="rId2"/>
              </a:rPr>
              <a:t>tiobe</a:t>
            </a:r>
            <a:r>
              <a:rPr lang="en-US" sz="2800" dirty="0" smtClean="0">
                <a:latin typeface="Arial Black" panose="020B0A04020102020204" pitchFamily="34" charset="0"/>
                <a:hlinkClick r:id="rId2"/>
              </a:rPr>
              <a:t> index)</a:t>
            </a:r>
            <a:r>
              <a:rPr lang="el-GR" sz="2800" dirty="0" smtClean="0"/>
              <a:t>.</a:t>
            </a:r>
          </a:p>
          <a:p>
            <a:pPr marL="0" indent="0">
              <a:buNone/>
            </a:pPr>
            <a:r>
              <a:rPr lang="el-GR" sz="2800" dirty="0" smtClean="0"/>
              <a:t>Ο </a:t>
            </a:r>
            <a:r>
              <a:rPr lang="da-DK" sz="2800" dirty="0"/>
              <a:t>TIOBE </a:t>
            </a:r>
            <a:r>
              <a:rPr lang="da-DK" sz="2800" dirty="0" smtClean="0"/>
              <a:t>Index</a:t>
            </a:r>
            <a:r>
              <a:rPr lang="el-GR" sz="2800" dirty="0" smtClean="0"/>
              <a:t> βασίζεται στον αριθμό των έμπειρων μηχανικών λογισμικού, στον</a:t>
            </a:r>
            <a:r>
              <a:rPr lang="en-US" sz="2800" dirty="0" smtClean="0"/>
              <a:t> </a:t>
            </a:r>
            <a:r>
              <a:rPr lang="el-GR" sz="2800" dirty="0" smtClean="0"/>
              <a:t>αριθμό των σεμιναρίων και τον αριθμό των κατασκευαστών λογισμικού </a:t>
            </a:r>
            <a:r>
              <a:rPr lang="el-GR" sz="2800" dirty="0"/>
              <a:t>που την προτιμούν παγκοσμίως</a:t>
            </a:r>
          </a:p>
        </p:txBody>
      </p:sp>
    </p:spTree>
    <p:extLst>
      <p:ext uri="{BB962C8B-B14F-4D97-AF65-F5344CB8AC3E}">
        <p14:creationId xmlns:p14="http://schemas.microsoft.com/office/powerpoint/2010/main" xmlns="" val="35475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Προσφορα</a:t>
            </a:r>
            <a:r>
              <a:rPr lang="el-GR" dirty="0" smtClean="0"/>
              <a:t> </a:t>
            </a:r>
            <a:r>
              <a:rPr lang="el-GR" dirty="0" err="1" smtClean="0"/>
              <a:t>εργασιασ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2335" y="2615184"/>
            <a:ext cx="9784080" cy="2990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Πολλές </a:t>
            </a:r>
            <a:r>
              <a:rPr lang="el-GR" dirty="0"/>
              <a:t>θέσεις εργασίας </a:t>
            </a:r>
            <a:r>
              <a:rPr lang="el-GR" dirty="0" smtClean="0"/>
              <a:t>τόσο </a:t>
            </a:r>
            <a:r>
              <a:rPr lang="el-GR" dirty="0"/>
              <a:t>στην Ελλάδα όσο και στο εξωτερικό.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Συστηματικά η </a:t>
            </a:r>
            <a:r>
              <a:rPr lang="el-GR" dirty="0"/>
              <a:t>προσφορά εργασίας υπολείπεται της </a:t>
            </a:r>
            <a:r>
              <a:rPr lang="el-GR" dirty="0" smtClean="0"/>
              <a:t>ζήτησης.</a:t>
            </a:r>
          </a:p>
          <a:p>
            <a:pPr marL="0" indent="0">
              <a:buNone/>
            </a:pPr>
            <a:r>
              <a:rPr lang="el-GR" dirty="0" smtClean="0"/>
              <a:t> Στους πιθανούς </a:t>
            </a:r>
            <a:r>
              <a:rPr lang="el-GR" dirty="0"/>
              <a:t>εργοδότες συμπεριλαμβάνονται </a:t>
            </a:r>
            <a:r>
              <a:rPr lang="el-GR" dirty="0" smtClean="0"/>
              <a:t>οι περισσότερες κορυφαίες </a:t>
            </a:r>
            <a:r>
              <a:rPr lang="el-GR" dirty="0"/>
              <a:t>εταιρείες παγκοσμίως, όπως μεγάλες ναυτιλιακές, εταιρείες έρευνας στον χώρο τις πληροφορικής αλλά και εκτός αυτού, εταιρείες ανάπτυξης τραπεζικών συστημάτων, αυτοκινητοβιομηχανίες, εταιρείες κατασκευής αεροσκαφών, κα</a:t>
            </a:r>
            <a:r>
              <a:rPr lang="el-GR" dirty="0" smtClean="0"/>
              <a:t>.</a:t>
            </a:r>
          </a:p>
          <a:p>
            <a:pPr marL="0" indent="0" algn="ctr">
              <a:buNone/>
            </a:pPr>
            <a:r>
              <a:rPr lang="en-US" dirty="0" smtClean="0">
                <a:latin typeface="Arial Black" panose="020B0A04020102020204" pitchFamily="34" charset="0"/>
                <a:hlinkClick r:id="rId2"/>
              </a:rPr>
              <a:t>LinkedIn java Developer jobs – Greece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Arial Black" panose="020B0A04020102020204" pitchFamily="34" charset="0"/>
                <a:hlinkClick r:id="rId3"/>
              </a:rPr>
              <a:t>myacclaim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9523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Συμβατοτητα</a:t>
            </a:r>
            <a:r>
              <a:rPr lang="el-GR" dirty="0" smtClean="0"/>
              <a:t> με τα </a:t>
            </a:r>
            <a:r>
              <a:rPr lang="el-GR" dirty="0" err="1" smtClean="0"/>
              <a:t>ενδιαφεροντα</a:t>
            </a:r>
            <a:r>
              <a:rPr lang="el-GR" dirty="0" smtClean="0"/>
              <a:t> </a:t>
            </a:r>
            <a:r>
              <a:rPr lang="el-GR" dirty="0" err="1" smtClean="0"/>
              <a:t>σασ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2706624"/>
            <a:ext cx="9784080" cy="292608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Η επένδυση στην </a:t>
            </a:r>
            <a:r>
              <a:rPr lang="en-US" dirty="0" smtClean="0"/>
              <a:t>Java </a:t>
            </a:r>
            <a:r>
              <a:rPr lang="el-GR" dirty="0" smtClean="0"/>
              <a:t>είναι συμβατή με όλους τους τομείς της Πληροφορικής. Αν </a:t>
            </a:r>
            <a:r>
              <a:rPr lang="el-GR" dirty="0"/>
              <a:t>για παράδειγμα, </a:t>
            </a:r>
            <a:r>
              <a:rPr lang="el-GR" dirty="0" smtClean="0"/>
              <a:t>σας ενδιαφέρει η </a:t>
            </a:r>
            <a:r>
              <a:rPr lang="el-GR" dirty="0"/>
              <a:t>Τεχνητή Ευφυία, είναι πολύ πιο εύκολο να εισέλθετε στην αγορά εργασίας στον τομέα της Τεχνητής Ευφυίας σαν </a:t>
            </a:r>
            <a:r>
              <a:rPr lang="el-GR" dirty="0" err="1"/>
              <a:t>Java</a:t>
            </a:r>
            <a:r>
              <a:rPr lang="el-GR" dirty="0"/>
              <a:t> </a:t>
            </a:r>
            <a:r>
              <a:rPr lang="el-GR" dirty="0" err="1"/>
              <a:t>Developer</a:t>
            </a:r>
            <a:r>
              <a:rPr lang="el-GR" dirty="0"/>
              <a:t> παρά με οποιαδήποτε άλλη εξειδίκευση συμπεριλαμβανομένης και της ίδιας της Τεχνητής Ευφυίας. Αυτό οφείλεται στο γεγονός πως υπάρχει έλλειψη από </a:t>
            </a:r>
            <a:r>
              <a:rPr lang="el-GR" dirty="0" err="1"/>
              <a:t>developers</a:t>
            </a:r>
            <a:r>
              <a:rPr lang="el-GR" dirty="0"/>
              <a:t> σε όλους τους τομείς της σύγχρονης τεχνολογίας και άρα ο ανταγωνισμός είναι περιορισμένος.</a:t>
            </a:r>
          </a:p>
        </p:txBody>
      </p:sp>
    </p:spTree>
    <p:extLst>
      <p:ext uri="{BB962C8B-B14F-4D97-AF65-F5344CB8AC3E}">
        <p14:creationId xmlns:p14="http://schemas.microsoft.com/office/powerpoint/2010/main" xmlns="" val="3785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</a:t>
            </a:r>
            <a:r>
              <a:rPr lang="el-GR" sz="3200" dirty="0" err="1"/>
              <a:t>Java</a:t>
            </a:r>
            <a:r>
              <a:rPr lang="el-GR" sz="3200" dirty="0"/>
              <a:t> </a:t>
            </a:r>
            <a:r>
              <a:rPr lang="el-GR" sz="3200" dirty="0" err="1" smtClean="0"/>
              <a:t>ειναι</a:t>
            </a:r>
            <a:r>
              <a:rPr lang="el-GR" sz="3200" dirty="0" smtClean="0"/>
              <a:t> </a:t>
            </a:r>
            <a:r>
              <a:rPr lang="el-GR" sz="3200" dirty="0"/>
              <a:t>το πιο </a:t>
            </a:r>
            <a:r>
              <a:rPr lang="el-GR" sz="3200" dirty="0" err="1" smtClean="0"/>
              <a:t>ολοκληρωμενο</a:t>
            </a:r>
            <a:r>
              <a:rPr lang="el-GR" sz="3200" dirty="0" smtClean="0"/>
              <a:t> </a:t>
            </a:r>
            <a:r>
              <a:rPr lang="el-GR" sz="3200" dirty="0" err="1" smtClean="0"/>
              <a:t>πλαισιο</a:t>
            </a:r>
            <a:r>
              <a:rPr lang="el-GR" sz="3200" dirty="0" smtClean="0"/>
              <a:t> </a:t>
            </a:r>
            <a:r>
              <a:rPr lang="el-GR" sz="3200" dirty="0" err="1" smtClean="0"/>
              <a:t>προγραμματισμου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7744" y="2267712"/>
            <a:ext cx="11439144" cy="3986784"/>
          </a:xfrm>
        </p:spPr>
        <p:txBody>
          <a:bodyPr/>
          <a:lstStyle/>
          <a:p>
            <a:r>
              <a:rPr lang="el-GR" dirty="0" smtClean="0"/>
              <a:t>Ενσωματώνει </a:t>
            </a:r>
            <a:r>
              <a:rPr lang="el-GR" dirty="0"/>
              <a:t>βιβλιοθήκες λογισμικού σχεδόν για καθετί που πιθανώς να χρειαστείτε. </a:t>
            </a:r>
            <a:endParaRPr lang="el-GR" dirty="0" smtClean="0"/>
          </a:p>
          <a:p>
            <a:r>
              <a:rPr lang="en-US" dirty="0" smtClean="0"/>
              <a:t>Data Bases: H</a:t>
            </a:r>
            <a:r>
              <a:rPr lang="el-GR" dirty="0" smtClean="0"/>
              <a:t> </a:t>
            </a:r>
            <a:r>
              <a:rPr lang="el-GR" dirty="0"/>
              <a:t>σύνδεση με βάση δεδομένων γίνεται με </a:t>
            </a:r>
            <a:r>
              <a:rPr lang="el-GR" dirty="0" err="1"/>
              <a:t>standard</a:t>
            </a:r>
            <a:r>
              <a:rPr lang="el-GR" dirty="0"/>
              <a:t> βιβλιοθήκες της </a:t>
            </a:r>
            <a:r>
              <a:rPr lang="el-GR" dirty="0" err="1"/>
              <a:t>java</a:t>
            </a:r>
            <a:r>
              <a:rPr lang="el-GR" dirty="0"/>
              <a:t>, ακόμη περαιτέρω όμως, η </a:t>
            </a:r>
            <a:r>
              <a:rPr lang="el-GR" dirty="0" err="1"/>
              <a:t>java</a:t>
            </a:r>
            <a:r>
              <a:rPr lang="el-GR" dirty="0"/>
              <a:t> διαθέτει την δική της </a:t>
            </a:r>
            <a:r>
              <a:rPr lang="el-GR" dirty="0" err="1"/>
              <a:t>built</a:t>
            </a:r>
            <a:r>
              <a:rPr lang="el-GR" dirty="0"/>
              <a:t> in </a:t>
            </a:r>
            <a:r>
              <a:rPr lang="el-GR" dirty="0" err="1"/>
              <a:t>database</a:t>
            </a:r>
            <a:r>
              <a:rPr lang="el-GR" dirty="0"/>
              <a:t> (</a:t>
            </a:r>
            <a:r>
              <a:rPr lang="el-GR" dirty="0" err="1"/>
              <a:t>Java</a:t>
            </a:r>
            <a:r>
              <a:rPr lang="el-GR" dirty="0"/>
              <a:t> DB). </a:t>
            </a:r>
            <a:endParaRPr lang="el-GR" dirty="0" smtClean="0"/>
          </a:p>
          <a:p>
            <a:r>
              <a:rPr lang="en-US" dirty="0" smtClean="0"/>
              <a:t>Embedded Systems:</a:t>
            </a:r>
            <a:r>
              <a:rPr lang="el-GR" dirty="0" smtClean="0"/>
              <a:t> </a:t>
            </a:r>
            <a:r>
              <a:rPr lang="el-GR" dirty="0" err="1" smtClean="0"/>
              <a:t>Java</a:t>
            </a:r>
            <a:r>
              <a:rPr lang="el-GR" dirty="0" smtClean="0"/>
              <a:t> </a:t>
            </a:r>
            <a:r>
              <a:rPr lang="el-GR" dirty="0"/>
              <a:t>SE </a:t>
            </a:r>
            <a:r>
              <a:rPr lang="el-GR" dirty="0" err="1" smtClean="0"/>
              <a:t>Embedded</a:t>
            </a:r>
            <a:r>
              <a:rPr lang="el-GR" dirty="0" smtClean="0"/>
              <a:t>. </a:t>
            </a:r>
          </a:p>
          <a:p>
            <a:r>
              <a:rPr lang="el-GR" dirty="0" err="1" smtClean="0"/>
              <a:t>Security</a:t>
            </a:r>
            <a:r>
              <a:rPr lang="en-US" dirty="0"/>
              <a:t> </a:t>
            </a:r>
            <a:r>
              <a:rPr lang="en-US" dirty="0" smtClean="0"/>
              <a:t>(5 frameworks): </a:t>
            </a:r>
            <a:r>
              <a:rPr lang="en-US" dirty="0"/>
              <a:t>Java Authentication and Authorization Services</a:t>
            </a:r>
            <a:r>
              <a:rPr lang="el-GR" dirty="0" smtClean="0"/>
              <a:t>, </a:t>
            </a:r>
            <a:r>
              <a:rPr lang="en-US" dirty="0"/>
              <a:t>Spring Security, Apache </a:t>
            </a:r>
            <a:r>
              <a:rPr lang="en-US" dirty="0" err="1" smtClean="0"/>
              <a:t>Shiro</a:t>
            </a:r>
            <a:r>
              <a:rPr lang="en-US" dirty="0"/>
              <a:t>, HDIV, OACC (https://dzone.com/articles/java-application-security-frameworks)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Επιπλέον </a:t>
            </a:r>
          </a:p>
          <a:p>
            <a:pPr marL="0" indent="0">
              <a:buNone/>
            </a:pPr>
            <a:r>
              <a:rPr lang="el-GR" dirty="0" err="1" smtClean="0"/>
              <a:t>Internationalization</a:t>
            </a:r>
            <a:r>
              <a:rPr lang="el-GR" dirty="0" smtClean="0"/>
              <a:t>, </a:t>
            </a:r>
            <a:r>
              <a:rPr lang="el-GR" dirty="0" err="1"/>
              <a:t>Custom</a:t>
            </a:r>
            <a:r>
              <a:rPr lang="el-GR" dirty="0"/>
              <a:t> </a:t>
            </a:r>
            <a:r>
              <a:rPr lang="el-GR" dirty="0" err="1"/>
              <a:t>Networking</a:t>
            </a:r>
            <a:r>
              <a:rPr lang="el-GR" dirty="0"/>
              <a:t>, </a:t>
            </a:r>
            <a:r>
              <a:rPr lang="el-GR" dirty="0" err="1"/>
              <a:t>Deployment</a:t>
            </a:r>
            <a:r>
              <a:rPr lang="el-GR" dirty="0"/>
              <a:t>, </a:t>
            </a:r>
            <a:r>
              <a:rPr lang="el-GR" dirty="0" err="1"/>
              <a:t>Regular</a:t>
            </a:r>
            <a:r>
              <a:rPr lang="el-GR" dirty="0"/>
              <a:t> </a:t>
            </a:r>
            <a:r>
              <a:rPr lang="el-GR" dirty="0" err="1"/>
              <a:t>Expressions</a:t>
            </a:r>
            <a:r>
              <a:rPr lang="el-GR" dirty="0"/>
              <a:t>, κα, θα τα βρείτε όλα ενσωματωμένα στο βασικό πλαίσιο της γλώσσας</a:t>
            </a:r>
          </a:p>
        </p:txBody>
      </p:sp>
    </p:spTree>
    <p:extLst>
      <p:ext uri="{BB962C8B-B14F-4D97-AF65-F5344CB8AC3E}">
        <p14:creationId xmlns:p14="http://schemas.microsoft.com/office/powerpoint/2010/main" xmlns="" val="138909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Η </a:t>
            </a:r>
            <a:r>
              <a:rPr lang="el-GR" sz="3200" dirty="0" err="1"/>
              <a:t>Java</a:t>
            </a:r>
            <a:r>
              <a:rPr lang="el-GR" sz="3200" dirty="0"/>
              <a:t> </a:t>
            </a:r>
            <a:r>
              <a:rPr lang="el-GR" sz="3200" dirty="0" err="1"/>
              <a:t>ειναι</a:t>
            </a:r>
            <a:r>
              <a:rPr lang="el-GR" sz="3200" dirty="0"/>
              <a:t> το πιο </a:t>
            </a:r>
            <a:r>
              <a:rPr lang="el-GR" sz="3200" dirty="0" err="1"/>
              <a:t>ολοκληρωμενο</a:t>
            </a:r>
            <a:r>
              <a:rPr lang="el-GR" sz="3200" dirty="0"/>
              <a:t> </a:t>
            </a:r>
            <a:r>
              <a:rPr lang="el-GR" sz="3200" dirty="0" err="1"/>
              <a:t>πλαισιο</a:t>
            </a:r>
            <a:r>
              <a:rPr lang="el-GR" sz="3200" dirty="0"/>
              <a:t> </a:t>
            </a:r>
            <a:r>
              <a:rPr lang="el-GR" sz="3200" dirty="0" err="1" smtClean="0"/>
              <a:t>προγραμματισμου</a:t>
            </a:r>
            <a:r>
              <a:rPr lang="el-GR" sz="3200" dirty="0" smtClean="0"/>
              <a:t> (</a:t>
            </a:r>
            <a:r>
              <a:rPr lang="en-US" sz="3200" dirty="0" smtClean="0"/>
              <a:t>web apps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02919" y="3008376"/>
            <a:ext cx="9784080" cy="256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Και εδώ η </a:t>
            </a:r>
            <a:r>
              <a:rPr lang="en-US" sz="2400" dirty="0"/>
              <a:t>java </a:t>
            </a:r>
            <a:r>
              <a:rPr lang="el-GR" sz="2400" dirty="0"/>
              <a:t>είναι πρωτοπόρος διαθέτοντας μια σειρά από σχετικές τεχνολογίες όπως: </a:t>
            </a:r>
            <a:r>
              <a:rPr lang="en-US" sz="2400" dirty="0"/>
              <a:t>Java Servlet API, </a:t>
            </a:r>
            <a:r>
              <a:rPr lang="en-US" sz="2400" dirty="0" err="1"/>
              <a:t>JavaServer</a:t>
            </a:r>
            <a:r>
              <a:rPr lang="en-US" sz="2400" dirty="0"/>
              <a:t> Pages Technology, </a:t>
            </a:r>
            <a:r>
              <a:rPr lang="en-US" sz="2400" dirty="0" err="1"/>
              <a:t>JavaServer</a:t>
            </a:r>
            <a:r>
              <a:rPr lang="en-US" sz="2400" dirty="0"/>
              <a:t> Pages Standard Tag Library, </a:t>
            </a:r>
            <a:r>
              <a:rPr lang="en-US" sz="2400" dirty="0" err="1"/>
              <a:t>JavaServer</a:t>
            </a:r>
            <a:r>
              <a:rPr lang="en-US" sz="2400" dirty="0"/>
              <a:t> Faces Technology, Java Message Service API, </a:t>
            </a:r>
            <a:r>
              <a:rPr lang="en-US" sz="2400" dirty="0" err="1"/>
              <a:t>JavaMail</a:t>
            </a:r>
            <a:r>
              <a:rPr lang="en-US" sz="2400" dirty="0"/>
              <a:t> API and the JavaBeans Activation Framework, Java API for XML Processing, </a:t>
            </a:r>
            <a:r>
              <a:rPr lang="el-GR" sz="2400" dirty="0"/>
              <a:t>κα. </a:t>
            </a:r>
          </a:p>
        </p:txBody>
      </p:sp>
    </p:spTree>
    <p:extLst>
      <p:ext uri="{BB962C8B-B14F-4D97-AF65-F5344CB8AC3E}">
        <p14:creationId xmlns:p14="http://schemas.microsoft.com/office/powerpoint/2010/main" xmlns="" val="10588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Η </a:t>
            </a:r>
            <a:r>
              <a:rPr lang="el-GR" sz="3200" dirty="0" err="1"/>
              <a:t>Java</a:t>
            </a:r>
            <a:r>
              <a:rPr lang="el-GR" sz="3200" dirty="0"/>
              <a:t> </a:t>
            </a:r>
            <a:r>
              <a:rPr lang="el-GR" sz="3200" dirty="0" err="1"/>
              <a:t>ειναι</a:t>
            </a:r>
            <a:r>
              <a:rPr lang="el-GR" sz="3200" dirty="0"/>
              <a:t> το πιο </a:t>
            </a:r>
            <a:r>
              <a:rPr lang="el-GR" sz="3200" dirty="0" err="1"/>
              <a:t>ολοκληρωμενο</a:t>
            </a:r>
            <a:r>
              <a:rPr lang="el-GR" sz="3200" dirty="0"/>
              <a:t> </a:t>
            </a:r>
            <a:r>
              <a:rPr lang="el-GR" sz="3200" dirty="0" err="1"/>
              <a:t>πλαισιο</a:t>
            </a:r>
            <a:r>
              <a:rPr lang="el-GR" sz="3200" dirty="0"/>
              <a:t> </a:t>
            </a:r>
            <a:r>
              <a:rPr lang="el-GR" sz="3200" dirty="0" err="1"/>
              <a:t>προγραμματισμου</a:t>
            </a:r>
            <a:r>
              <a:rPr lang="el-GR" sz="3200" dirty="0"/>
              <a:t> </a:t>
            </a:r>
            <a:r>
              <a:rPr lang="el-GR" sz="3200" dirty="0" smtClean="0"/>
              <a:t>(</a:t>
            </a:r>
            <a:r>
              <a:rPr lang="en-US" sz="3200" dirty="0" smtClean="0"/>
              <a:t>RIA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76071" y="3090672"/>
            <a:ext cx="9784080" cy="1581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 smtClean="0"/>
              <a:t>JavaFx</a:t>
            </a:r>
            <a:r>
              <a:rPr lang="en-US" sz="3200" dirty="0" smtClean="0"/>
              <a:t> </a:t>
            </a:r>
            <a:r>
              <a:rPr lang="el-GR" sz="3200" dirty="0" smtClean="0"/>
              <a:t>το επικρατέστερο </a:t>
            </a:r>
            <a:r>
              <a:rPr lang="en-US" sz="3200" dirty="0" smtClean="0"/>
              <a:t>framework </a:t>
            </a:r>
            <a:r>
              <a:rPr lang="el-GR" sz="3200" dirty="0" smtClean="0"/>
              <a:t>για </a:t>
            </a:r>
            <a:r>
              <a:rPr lang="en-US" sz="3200" dirty="0" smtClean="0"/>
              <a:t>Rich Internet Applications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8439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Java</a:t>
            </a:r>
            <a:r>
              <a:rPr lang="el-GR" dirty="0"/>
              <a:t> </a:t>
            </a:r>
            <a:r>
              <a:rPr lang="el-GR" dirty="0" err="1"/>
              <a:t>ειναι</a:t>
            </a:r>
            <a:r>
              <a:rPr lang="el-GR" dirty="0"/>
              <a:t> το πιο </a:t>
            </a:r>
            <a:r>
              <a:rPr lang="el-GR" dirty="0" err="1"/>
              <a:t>ολοκληρωμενο</a:t>
            </a:r>
            <a:r>
              <a:rPr lang="el-GR" dirty="0"/>
              <a:t> </a:t>
            </a:r>
            <a:r>
              <a:rPr lang="el-GR" dirty="0" err="1"/>
              <a:t>πλαισιο</a:t>
            </a:r>
            <a:r>
              <a:rPr lang="el-GR" dirty="0"/>
              <a:t> </a:t>
            </a:r>
            <a:r>
              <a:rPr lang="el-GR" dirty="0" err="1"/>
              <a:t>προγραμματισμου</a:t>
            </a:r>
            <a:r>
              <a:rPr lang="el-GR" dirty="0" smtClean="0"/>
              <a:t> (</a:t>
            </a:r>
            <a:r>
              <a:rPr lang="el-GR" dirty="0" err="1" smtClean="0"/>
              <a:t>επιχειρησεις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76655" y="3520440"/>
            <a:ext cx="9784080" cy="1728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H Java </a:t>
            </a:r>
            <a:r>
              <a:rPr lang="el-GR" sz="3200" dirty="0" smtClean="0"/>
              <a:t>με το </a:t>
            </a:r>
            <a:r>
              <a:rPr lang="en-US" sz="3200" dirty="0" smtClean="0"/>
              <a:t>Enterprise </a:t>
            </a:r>
            <a:r>
              <a:rPr lang="en-US" sz="3200" dirty="0"/>
              <a:t>Edition (Java EE</a:t>
            </a:r>
            <a:r>
              <a:rPr lang="en-US" sz="3200" dirty="0" smtClean="0"/>
              <a:t>)</a:t>
            </a:r>
            <a:r>
              <a:rPr lang="el-GR" sz="3200" dirty="0" smtClean="0"/>
              <a:t> παρουσιάζει την μεγαλύτερη διείσδυση στον χώρο των επιχειρήσεων παγκοσμίως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605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Mobile apps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76071" y="2798064"/>
            <a:ext cx="9784080" cy="2377440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η </a:t>
            </a:r>
            <a:r>
              <a:rPr lang="en-US" dirty="0" smtClean="0"/>
              <a:t>native </a:t>
            </a:r>
            <a:r>
              <a:rPr lang="el-GR" dirty="0" smtClean="0"/>
              <a:t>γλώσσα του </a:t>
            </a:r>
            <a:r>
              <a:rPr lang="en-US" dirty="0" smtClean="0"/>
              <a:t>Android</a:t>
            </a:r>
          </a:p>
          <a:p>
            <a:r>
              <a:rPr lang="el-GR" dirty="0" smtClean="0"/>
              <a:t>Μερίδια στην </a:t>
            </a:r>
            <a:r>
              <a:rPr lang="el-GR" dirty="0"/>
              <a:t>αγορά </a:t>
            </a:r>
            <a:r>
              <a:rPr lang="el-GR" dirty="0" smtClean="0"/>
              <a:t>κινητών τον </a:t>
            </a:r>
            <a:r>
              <a:rPr lang="el-GR" dirty="0"/>
              <a:t>Φεβρουάριο του 2016 </a:t>
            </a:r>
            <a:r>
              <a:rPr lang="el-GR" dirty="0" err="1" smtClean="0"/>
              <a:t>Android</a:t>
            </a:r>
            <a:r>
              <a:rPr lang="el-GR" dirty="0" smtClean="0"/>
              <a:t> </a:t>
            </a:r>
            <a:r>
              <a:rPr lang="el-GR" dirty="0"/>
              <a:t>87,6%, </a:t>
            </a:r>
            <a:r>
              <a:rPr lang="el-GR" dirty="0" err="1"/>
              <a:t>iOs</a:t>
            </a:r>
            <a:r>
              <a:rPr lang="el-GR" dirty="0"/>
              <a:t> 11,7%, Windows </a:t>
            </a:r>
            <a:r>
              <a:rPr lang="el-GR" dirty="0" err="1"/>
              <a:t>Phone</a:t>
            </a:r>
            <a:r>
              <a:rPr lang="el-GR" dirty="0"/>
              <a:t> 0,4%, </a:t>
            </a:r>
            <a:r>
              <a:rPr lang="el-GR" dirty="0" err="1"/>
              <a:t>others</a:t>
            </a:r>
            <a:r>
              <a:rPr lang="el-GR" dirty="0"/>
              <a:t> 0,3%. </a:t>
            </a:r>
            <a:endParaRPr lang="el-GR" dirty="0" smtClean="0"/>
          </a:p>
          <a:p>
            <a:r>
              <a:rPr lang="el-GR" dirty="0" smtClean="0"/>
              <a:t>Συσκευές κινητών </a:t>
            </a:r>
            <a:r>
              <a:rPr lang="el-GR" dirty="0" err="1" smtClean="0"/>
              <a:t>υπερπολλαπλάσιες</a:t>
            </a:r>
            <a:r>
              <a:rPr lang="el-GR" dirty="0" smtClean="0"/>
              <a:t> των υπολογιστικών συστημάτων (</a:t>
            </a:r>
            <a:r>
              <a:rPr lang="en-US" dirty="0" smtClean="0"/>
              <a:t>Desktops + Laptops)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809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 ζώνες">
  <a:themeElements>
    <a:clrScheme name="Με ζώνες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Με ζώνες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Με ζώνε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TM03090430[[fn=Με ζώνες]]</Template>
  <TotalTime>9155</TotalTime>
  <Words>626</Words>
  <Application>Microsoft Office PowerPoint</Application>
  <PresentationFormat>Προσαρμογή</PresentationFormat>
  <Paragraphs>46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Με ζώνες</vt:lpstr>
      <vt:lpstr>THE Java PROGRAMMING LANGUAGE</vt:lpstr>
      <vt:lpstr>Δημοφιλεια</vt:lpstr>
      <vt:lpstr>Προσφορα εργασιασ</vt:lpstr>
      <vt:lpstr>Συμβατοτητα με τα ενδιαφεροντα σασ</vt:lpstr>
      <vt:lpstr>Η Java ειναι το πιο ολοκληρωμενο πλαισιο προγραμματισμου</vt:lpstr>
      <vt:lpstr>Η Java ειναι το πιο ολοκληρωμενο πλαισιο προγραμματισμου (web apps)</vt:lpstr>
      <vt:lpstr>Η Java ειναι το πιο ολοκληρωμενο πλαισιο προγραμματισμου (RIA)</vt:lpstr>
      <vt:lpstr>Η Java ειναι το πιο ολοκληρωμενο πλαισιο προγραμματισμου (επιχειρησεις)</vt:lpstr>
      <vt:lpstr>Native Mobile apps</vt:lpstr>
      <vt:lpstr>Cross platform mobile apps</vt:lpstr>
      <vt:lpstr>Nets and multiprocessing</vt:lpstr>
      <vt:lpstr>Taxythta</vt:lpstr>
      <vt:lpstr>υποστηριξη</vt:lpstr>
      <vt:lpstr>Backwards compatibility</vt:lpstr>
      <vt:lpstr>Open source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Java: The Queen</dc:title>
  <dc:creator>Lefteris Moussiades</dc:creator>
  <cp:lastModifiedBy>Lefteris Moussiades</cp:lastModifiedBy>
  <cp:revision>44</cp:revision>
  <dcterms:created xsi:type="dcterms:W3CDTF">2018-06-13T08:15:26Z</dcterms:created>
  <dcterms:modified xsi:type="dcterms:W3CDTF">2020-02-18T03:34:20Z</dcterms:modified>
</cp:coreProperties>
</file>